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</p:sldMasterIdLst>
  <p:notesMasterIdLst>
    <p:notesMasterId r:id="rId23"/>
  </p:notesMasterIdLst>
  <p:handoutMasterIdLst>
    <p:handoutMasterId r:id="rId24"/>
  </p:handoutMasterIdLst>
  <p:sldIdLst>
    <p:sldId id="292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293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8AC3"/>
    <a:srgbClr val="B5C1DF"/>
    <a:srgbClr val="374D81"/>
    <a:srgbClr val="E98B0D"/>
    <a:srgbClr val="E2973C"/>
    <a:srgbClr val="9BD49E"/>
    <a:srgbClr val="F6A287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4" d="100"/>
          <a:sy n="74" d="100"/>
        </p:scale>
        <p:origin x="99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enia Grandone" userId="e0e4b5588f555b63" providerId="LiveId" clId="{0DCC7A36-64E9-4FFB-9412-0C2CF9B56828}"/>
    <pc:docChg chg="custSel addSld delSld modSld">
      <pc:chgData name="Ilenia Grandone" userId="e0e4b5588f555b63" providerId="LiveId" clId="{0DCC7A36-64E9-4FFB-9412-0C2CF9B56828}" dt="2026-01-15T18:29:37.991" v="15" actId="47"/>
      <pc:docMkLst>
        <pc:docMk/>
      </pc:docMkLst>
      <pc:sldChg chg="del">
        <pc:chgData name="Ilenia Grandone" userId="e0e4b5588f555b63" providerId="LiveId" clId="{0DCC7A36-64E9-4FFB-9412-0C2CF9B56828}" dt="2026-01-15T18:28:41.650" v="5" actId="47"/>
        <pc:sldMkLst>
          <pc:docMk/>
          <pc:sldMk cId="2212259390" sldId="291"/>
        </pc:sldMkLst>
      </pc:sldChg>
      <pc:sldChg chg="addSp delSp modSp mod">
        <pc:chgData name="Ilenia Grandone" userId="e0e4b5588f555b63" providerId="LiveId" clId="{0DCC7A36-64E9-4FFB-9412-0C2CF9B56828}" dt="2026-01-15T18:28:36.657" v="4"/>
        <pc:sldMkLst>
          <pc:docMk/>
          <pc:sldMk cId="47115046" sldId="292"/>
        </pc:sldMkLst>
        <pc:spChg chg="add mod">
          <ac:chgData name="Ilenia Grandone" userId="e0e4b5588f555b63" providerId="LiveId" clId="{0DCC7A36-64E9-4FFB-9412-0C2CF9B56828}" dt="2026-01-15T18:28:28.234" v="2"/>
          <ac:spMkLst>
            <pc:docMk/>
            <pc:sldMk cId="47115046" sldId="292"/>
            <ac:spMk id="2" creationId="{DBCB377A-80A5-6F1C-634D-85A873D16494}"/>
          </ac:spMkLst>
        </pc:spChg>
        <pc:spChg chg="del">
          <ac:chgData name="Ilenia Grandone" userId="e0e4b5588f555b63" providerId="LiveId" clId="{0DCC7A36-64E9-4FFB-9412-0C2CF9B56828}" dt="2026-01-15T18:28:29.659" v="3" actId="478"/>
          <ac:spMkLst>
            <pc:docMk/>
            <pc:sldMk cId="47115046" sldId="292"/>
            <ac:spMk id="3" creationId="{7F1CCB64-8231-435F-87C9-78C908E39380}"/>
          </ac:spMkLst>
        </pc:spChg>
        <pc:spChg chg="del">
          <ac:chgData name="Ilenia Grandone" userId="e0e4b5588f555b63" providerId="LiveId" clId="{0DCC7A36-64E9-4FFB-9412-0C2CF9B56828}" dt="2026-01-15T18:28:29.659" v="3" actId="478"/>
          <ac:spMkLst>
            <pc:docMk/>
            <pc:sldMk cId="47115046" sldId="292"/>
            <ac:spMk id="4" creationId="{91A9603A-D223-47EF-B35B-86424F3280CA}"/>
          </ac:spMkLst>
        </pc:spChg>
        <pc:spChg chg="add mod">
          <ac:chgData name="Ilenia Grandone" userId="e0e4b5588f555b63" providerId="LiveId" clId="{0DCC7A36-64E9-4FFB-9412-0C2CF9B56828}" dt="2026-01-15T18:28:28.234" v="2"/>
          <ac:spMkLst>
            <pc:docMk/>
            <pc:sldMk cId="47115046" sldId="292"/>
            <ac:spMk id="5" creationId="{A2DC1044-F6CB-3038-D990-6F32DA9A3DE9}"/>
          </ac:spMkLst>
        </pc:spChg>
        <pc:spChg chg="add mod">
          <ac:chgData name="Ilenia Grandone" userId="e0e4b5588f555b63" providerId="LiveId" clId="{0DCC7A36-64E9-4FFB-9412-0C2CF9B56828}" dt="2026-01-15T18:28:29.659" v="3" actId="478"/>
          <ac:spMkLst>
            <pc:docMk/>
            <pc:sldMk cId="47115046" sldId="292"/>
            <ac:spMk id="10" creationId="{319BCE19-3878-CEE0-92FF-565D36FABBA5}"/>
          </ac:spMkLst>
        </pc:spChg>
        <pc:spChg chg="add mod">
          <ac:chgData name="Ilenia Grandone" userId="e0e4b5588f555b63" providerId="LiveId" clId="{0DCC7A36-64E9-4FFB-9412-0C2CF9B56828}" dt="2026-01-15T18:28:29.659" v="3" actId="478"/>
          <ac:spMkLst>
            <pc:docMk/>
            <pc:sldMk cId="47115046" sldId="292"/>
            <ac:spMk id="12" creationId="{362D1F81-75B5-E7D3-B958-A8DAC96B7E75}"/>
          </ac:spMkLst>
        </pc:spChg>
        <pc:spChg chg="add mod">
          <ac:chgData name="Ilenia Grandone" userId="e0e4b5588f555b63" providerId="LiveId" clId="{0DCC7A36-64E9-4FFB-9412-0C2CF9B56828}" dt="2026-01-15T18:28:36.657" v="4"/>
          <ac:spMkLst>
            <pc:docMk/>
            <pc:sldMk cId="47115046" sldId="292"/>
            <ac:spMk id="13" creationId="{42B6D4EC-7941-38C7-5F35-013D0CE7FF06}"/>
          </ac:spMkLst>
        </pc:spChg>
        <pc:spChg chg="add mod">
          <ac:chgData name="Ilenia Grandone" userId="e0e4b5588f555b63" providerId="LiveId" clId="{0DCC7A36-64E9-4FFB-9412-0C2CF9B56828}" dt="2026-01-15T18:28:36.657" v="4"/>
          <ac:spMkLst>
            <pc:docMk/>
            <pc:sldMk cId="47115046" sldId="292"/>
            <ac:spMk id="14" creationId="{D9D21A17-C1D6-69F6-248B-90686F93746A}"/>
          </ac:spMkLst>
        </pc:spChg>
        <pc:picChg chg="add mod">
          <ac:chgData name="Ilenia Grandone" userId="e0e4b5588f555b63" providerId="LiveId" clId="{0DCC7A36-64E9-4FFB-9412-0C2CF9B56828}" dt="2026-01-15T18:28:25.332" v="1"/>
          <ac:picMkLst>
            <pc:docMk/>
            <pc:sldMk cId="47115046" sldId="292"/>
            <ac:picMk id="6" creationId="{19E969B9-D098-3B50-67B9-D64C44356827}"/>
          </ac:picMkLst>
        </pc:picChg>
        <pc:picChg chg="add mod">
          <ac:chgData name="Ilenia Grandone" userId="e0e4b5588f555b63" providerId="LiveId" clId="{0DCC7A36-64E9-4FFB-9412-0C2CF9B56828}" dt="2026-01-15T18:28:25.332" v="1"/>
          <ac:picMkLst>
            <pc:docMk/>
            <pc:sldMk cId="47115046" sldId="292"/>
            <ac:picMk id="7" creationId="{F07E7E63-5AB3-DFE3-D0A5-D3D696EFCC39}"/>
          </ac:picMkLst>
        </pc:picChg>
        <pc:picChg chg="add mod">
          <ac:chgData name="Ilenia Grandone" userId="e0e4b5588f555b63" providerId="LiveId" clId="{0DCC7A36-64E9-4FFB-9412-0C2CF9B56828}" dt="2026-01-15T18:28:25.332" v="1"/>
          <ac:picMkLst>
            <pc:docMk/>
            <pc:sldMk cId="47115046" sldId="292"/>
            <ac:picMk id="8" creationId="{948A7387-1255-4091-EB07-927C6E8F85D8}"/>
          </ac:picMkLst>
        </pc:picChg>
        <pc:picChg chg="add mod">
          <ac:chgData name="Ilenia Grandone" userId="e0e4b5588f555b63" providerId="LiveId" clId="{0DCC7A36-64E9-4FFB-9412-0C2CF9B56828}" dt="2026-01-15T18:28:36.657" v="4"/>
          <ac:picMkLst>
            <pc:docMk/>
            <pc:sldMk cId="47115046" sldId="292"/>
            <ac:picMk id="15" creationId="{FF134305-AD73-F282-E1C0-725E3085F320}"/>
          </ac:picMkLst>
        </pc:picChg>
        <pc:picChg chg="add mod">
          <ac:chgData name="Ilenia Grandone" userId="e0e4b5588f555b63" providerId="LiveId" clId="{0DCC7A36-64E9-4FFB-9412-0C2CF9B56828}" dt="2026-01-15T18:28:36.657" v="4"/>
          <ac:picMkLst>
            <pc:docMk/>
            <pc:sldMk cId="47115046" sldId="292"/>
            <ac:picMk id="16" creationId="{A30988AE-2E03-DD2E-1711-965D641B7C3F}"/>
          </ac:picMkLst>
        </pc:picChg>
        <pc:picChg chg="add mod">
          <ac:chgData name="Ilenia Grandone" userId="e0e4b5588f555b63" providerId="LiveId" clId="{0DCC7A36-64E9-4FFB-9412-0C2CF9B56828}" dt="2026-01-15T18:28:36.657" v="4"/>
          <ac:picMkLst>
            <pc:docMk/>
            <pc:sldMk cId="47115046" sldId="292"/>
            <ac:picMk id="17" creationId="{D22ACA60-62CC-6CCF-32BC-035001F11578}"/>
          </ac:picMkLst>
        </pc:picChg>
      </pc:sldChg>
      <pc:sldChg chg="addSp delSp modSp mod">
        <pc:chgData name="Ilenia Grandone" userId="e0e4b5588f555b63" providerId="LiveId" clId="{0DCC7A36-64E9-4FFB-9412-0C2CF9B56828}" dt="2026-01-15T18:29:34.516" v="14" actId="478"/>
        <pc:sldMkLst>
          <pc:docMk/>
          <pc:sldMk cId="1745545523" sldId="293"/>
        </pc:sldMkLst>
        <pc:spChg chg="del">
          <ac:chgData name="Ilenia Grandone" userId="e0e4b5588f555b63" providerId="LiveId" clId="{0DCC7A36-64E9-4FFB-9412-0C2CF9B56828}" dt="2026-01-15T18:29:20.832" v="10" actId="478"/>
          <ac:spMkLst>
            <pc:docMk/>
            <pc:sldMk cId="1745545523" sldId="293"/>
            <ac:spMk id="3" creationId="{7F1CCB64-8231-435F-87C9-78C908E39380}"/>
          </ac:spMkLst>
        </pc:spChg>
        <pc:spChg chg="add del mod">
          <ac:chgData name="Ilenia Grandone" userId="e0e4b5588f555b63" providerId="LiveId" clId="{0DCC7A36-64E9-4FFB-9412-0C2CF9B56828}" dt="2026-01-15T18:29:34.516" v="14" actId="478"/>
          <ac:spMkLst>
            <pc:docMk/>
            <pc:sldMk cId="1745545523" sldId="293"/>
            <ac:spMk id="5" creationId="{1E2653B9-EA00-F1BC-3D3B-7793F0822D52}"/>
          </ac:spMkLst>
        </pc:spChg>
        <pc:spChg chg="add mod">
          <ac:chgData name="Ilenia Grandone" userId="e0e4b5588f555b63" providerId="LiveId" clId="{0DCC7A36-64E9-4FFB-9412-0C2CF9B56828}" dt="2026-01-15T18:29:30.852" v="13"/>
          <ac:spMkLst>
            <pc:docMk/>
            <pc:sldMk cId="1745545523" sldId="293"/>
            <ac:spMk id="6" creationId="{E381DC53-38F8-D1ED-0762-400FD70D34C3}"/>
          </ac:spMkLst>
        </pc:spChg>
        <pc:picChg chg="add mod">
          <ac:chgData name="Ilenia Grandone" userId="e0e4b5588f555b63" providerId="LiveId" clId="{0DCC7A36-64E9-4FFB-9412-0C2CF9B56828}" dt="2026-01-15T18:29:23.367" v="11" actId="1076"/>
          <ac:picMkLst>
            <pc:docMk/>
            <pc:sldMk cId="1745545523" sldId="293"/>
            <ac:picMk id="2" creationId="{E36F4727-C68E-87A6-2C82-DF927E2FE111}"/>
          </ac:picMkLst>
        </pc:picChg>
      </pc:sldChg>
      <pc:sldChg chg="add del">
        <pc:chgData name="Ilenia Grandone" userId="e0e4b5588f555b63" providerId="LiveId" clId="{0DCC7A36-64E9-4FFB-9412-0C2CF9B56828}" dt="2026-01-15T18:28:42.486" v="6" actId="47"/>
        <pc:sldMkLst>
          <pc:docMk/>
          <pc:sldMk cId="675703511" sldId="294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227979465" sldId="295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1079998341" sldId="296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2387866306" sldId="297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2108861913" sldId="298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802253079" sldId="299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3614317402" sldId="300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2767305677" sldId="301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3185696636" sldId="302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1865300805" sldId="303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4253426562" sldId="304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2859445084" sldId="305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3739296288" sldId="306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566545820" sldId="307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2860564345" sldId="308"/>
        </pc:sldMkLst>
      </pc:sldChg>
      <pc:sldChg chg="add">
        <pc:chgData name="Ilenia Grandone" userId="e0e4b5588f555b63" providerId="LiveId" clId="{0DCC7A36-64E9-4FFB-9412-0C2CF9B56828}" dt="2026-01-15T18:27:51.612" v="0"/>
        <pc:sldMkLst>
          <pc:docMk/>
          <pc:sldMk cId="2940578973" sldId="309"/>
        </pc:sldMkLst>
      </pc:sldChg>
      <pc:sldChg chg="addSp delSp modSp add del mod">
        <pc:chgData name="Ilenia Grandone" userId="e0e4b5588f555b63" providerId="LiveId" clId="{0DCC7A36-64E9-4FFB-9412-0C2CF9B56828}" dt="2026-01-15T18:29:37.991" v="15" actId="47"/>
        <pc:sldMkLst>
          <pc:docMk/>
          <pc:sldMk cId="2265714199" sldId="310"/>
        </pc:sldMkLst>
        <pc:spChg chg="del">
          <ac:chgData name="Ilenia Grandone" userId="e0e4b5588f555b63" providerId="LiveId" clId="{0DCC7A36-64E9-4FFB-9412-0C2CF9B56828}" dt="2026-01-15T18:29:27.887" v="12" actId="21"/>
          <ac:spMkLst>
            <pc:docMk/>
            <pc:sldMk cId="2265714199" sldId="310"/>
            <ac:spMk id="3" creationId="{7F1CCB64-8231-435F-87C9-78C908E39380}"/>
          </ac:spMkLst>
        </pc:spChg>
        <pc:spChg chg="add mod">
          <ac:chgData name="Ilenia Grandone" userId="e0e4b5588f555b63" providerId="LiveId" clId="{0DCC7A36-64E9-4FFB-9412-0C2CF9B56828}" dt="2026-01-15T18:29:27.887" v="12" actId="21"/>
          <ac:spMkLst>
            <pc:docMk/>
            <pc:sldMk cId="2265714199" sldId="310"/>
            <ac:spMk id="5" creationId="{313C74E5-9A0D-0980-74A4-A4EE69786D7E}"/>
          </ac:spMkLst>
        </pc:spChg>
        <pc:picChg chg="del">
          <ac:chgData name="Ilenia Grandone" userId="e0e4b5588f555b63" providerId="LiveId" clId="{0DCC7A36-64E9-4FFB-9412-0C2CF9B56828}" dt="2026-01-15T18:29:09.145" v="7" actId="21"/>
          <ac:picMkLst>
            <pc:docMk/>
            <pc:sldMk cId="2265714199" sldId="310"/>
            <ac:picMk id="2" creationId="{C402778F-977E-D5C8-E918-5C3DA630CE4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15/01/2026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15/01/2026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Percorso riabilitativo – paziente fragile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26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Terapia antibiotica, antitrombotica, profilassi calcolosi colecistica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ECAD9-32EE-4091-BDA5-6BD15ACC5E5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99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738AC3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050452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45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26377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487759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10508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88994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917626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464403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5213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9003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52269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41311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6259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137779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70390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16049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32037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0670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2778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04759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15/01/2026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3609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>
            <a:extLst>
              <a:ext uri="{FF2B5EF4-FFF2-40B4-BE49-F238E27FC236}">
                <a16:creationId xmlns:a16="http://schemas.microsoft.com/office/drawing/2014/main" id="{319BCE19-3878-CEE0-92FF-565D36FABB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Sottotitolo 11">
            <a:extLst>
              <a:ext uri="{FF2B5EF4-FFF2-40B4-BE49-F238E27FC236}">
                <a16:creationId xmlns:a16="http://schemas.microsoft.com/office/drawing/2014/main" id="{362D1F81-75B5-E7D3-B958-A8DAC96B7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Titolo 2">
            <a:extLst>
              <a:ext uri="{FF2B5EF4-FFF2-40B4-BE49-F238E27FC236}">
                <a16:creationId xmlns:a16="http://schemas.microsoft.com/office/drawing/2014/main" id="{42B6D4EC-7941-38C7-5F35-013D0CE7FF06}"/>
              </a:ext>
            </a:extLst>
          </p:cNvPr>
          <p:cNvSpPr txBox="1">
            <a:spLocks/>
          </p:cNvSpPr>
          <p:nvPr/>
        </p:nvSpPr>
        <p:spPr>
          <a:xfrm>
            <a:off x="5631873" y="758951"/>
            <a:ext cx="6234545" cy="4031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50" baseline="0">
                <a:solidFill>
                  <a:srgbClr val="374D8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3600"/>
              <a:t>HIGHLIGHT SULLE RACCOMANDAZIONI NUTRIZIONALI SICOB-ADI-SIO   IN CHIRURGIA BARIATRICA</a:t>
            </a:r>
            <a:endParaRPr lang="it-IT" sz="3600" dirty="0"/>
          </a:p>
        </p:txBody>
      </p:sp>
      <p:sp>
        <p:nvSpPr>
          <p:cNvPr id="14" name="Sottotitolo 3">
            <a:extLst>
              <a:ext uri="{FF2B5EF4-FFF2-40B4-BE49-F238E27FC236}">
                <a16:creationId xmlns:a16="http://schemas.microsoft.com/office/drawing/2014/main" id="{D9D21A17-C1D6-69F6-248B-90686F93746A}"/>
              </a:ext>
            </a:extLst>
          </p:cNvPr>
          <p:cNvSpPr txBox="1">
            <a:spLocks/>
          </p:cNvSpPr>
          <p:nvPr/>
        </p:nvSpPr>
        <p:spPr>
          <a:xfrm>
            <a:off x="5777345" y="5247408"/>
            <a:ext cx="5381106" cy="5407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b="1" kern="1200" cap="all" spc="200" baseline="0">
                <a:solidFill>
                  <a:srgbClr val="738AC3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>
                <a:solidFill>
                  <a:srgbClr val="00ACB6"/>
                </a:solidFill>
              </a:rPr>
              <a:t>Ilenia grandone</a:t>
            </a:r>
          </a:p>
          <a:p>
            <a:endParaRPr lang="it-IT" sz="2800">
              <a:solidFill>
                <a:srgbClr val="00ACB6"/>
              </a:solidFill>
            </a:endParaRPr>
          </a:p>
          <a:p>
            <a:endParaRPr lang="it-IT" sz="2800" dirty="0">
              <a:solidFill>
                <a:srgbClr val="00ACB6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F134305-AD73-F282-E1C0-725E3085F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922" b="-11818"/>
          <a:stretch/>
        </p:blipFill>
        <p:spPr bwMode="auto">
          <a:xfrm>
            <a:off x="5777344" y="416256"/>
            <a:ext cx="1637923" cy="8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30988AE-2E03-DD2E-1711-965D641B7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48" y="236918"/>
            <a:ext cx="1009699" cy="1279652"/>
          </a:xfrm>
          <a:prstGeom prst="rect">
            <a:avLst/>
          </a:prstGeom>
        </p:spPr>
      </p:pic>
      <p:pic>
        <p:nvPicPr>
          <p:cNvPr id="17" name="Picture 4" descr="SIO Società Italiana Obesità">
            <a:extLst>
              <a:ext uri="{FF2B5EF4-FFF2-40B4-BE49-F238E27FC236}">
                <a16:creationId xmlns:a16="http://schemas.microsoft.com/office/drawing/2014/main" id="{D22ACA60-62CC-6CCF-32BC-035001F1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089" y="435439"/>
            <a:ext cx="1452854" cy="88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o immagine per recettori del gusto">
            <a:extLst>
              <a:ext uri="{FF2B5EF4-FFF2-40B4-BE49-F238E27FC236}">
                <a16:creationId xmlns:a16="http://schemas.microsoft.com/office/drawing/2014/main" id="{EA248766-41E8-8E8E-CADB-A3DA6E04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61" y="5248378"/>
            <a:ext cx="2151933" cy="14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014DD7-596E-B202-A396-04BBEBDE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76"/>
          <a:stretch/>
        </p:blipFill>
        <p:spPr>
          <a:xfrm>
            <a:off x="7229759" y="46322"/>
            <a:ext cx="4858353" cy="338267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5B05CF-501E-F607-2933-64FAE226B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D98A90-16CE-B4FE-FE0A-874A8DF9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24" y="308905"/>
            <a:ext cx="4696480" cy="14956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EC76F9-283A-F8B4-486A-DE188D2C3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8" y="2079565"/>
            <a:ext cx="2028240" cy="19090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D7E389-8D18-5169-8CB6-EF230B48C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98" y="4208676"/>
            <a:ext cx="2400257" cy="49115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B7A2C78-3658-4726-BF49-D82811B1C2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92" b="4564"/>
          <a:stretch/>
        </p:blipFill>
        <p:spPr>
          <a:xfrm>
            <a:off x="5670385" y="2847894"/>
            <a:ext cx="3118747" cy="20173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3653A7-BC40-C711-0623-E9E457B14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540" y="1833175"/>
            <a:ext cx="3712786" cy="38469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2F1E2A-9819-E166-A140-6F4BB6A6B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6441" y="4741316"/>
            <a:ext cx="4555661" cy="19828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88A48F-1115-3D7E-564F-88171B28EE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8584" y="2847894"/>
            <a:ext cx="2479920" cy="21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0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CCC503-D452-FBC3-1428-C2F5DA37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8" y="279146"/>
            <a:ext cx="4572638" cy="1829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6F3824-21E4-5F72-C4B4-6F1D832E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511" y="855093"/>
            <a:ext cx="3143244" cy="29432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3B69062-30B5-3AD0-4497-550DC81C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685" y="3167746"/>
            <a:ext cx="6270767" cy="341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990B504-9A09-F912-1C62-4F3474064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6" y="2108201"/>
            <a:ext cx="4412028" cy="3969214"/>
          </a:xfrm>
          <a:prstGeom prst="rect">
            <a:avLst/>
          </a:prstGeom>
        </p:spPr>
      </p:pic>
      <p:pic>
        <p:nvPicPr>
          <p:cNvPr id="5122" name="Picture 2" descr="Is it normal to have liquid left in my Mounjaro pen?">
            <a:extLst>
              <a:ext uri="{FF2B5EF4-FFF2-40B4-BE49-F238E27FC236}">
                <a16:creationId xmlns:a16="http://schemas.microsoft.com/office/drawing/2014/main" id="{9176B366-0713-D8A3-DF55-5043344A4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37853" b="40307"/>
          <a:stretch/>
        </p:blipFill>
        <p:spPr bwMode="auto">
          <a:xfrm>
            <a:off x="8375063" y="350166"/>
            <a:ext cx="3525488" cy="5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48BF3CD-B722-D89B-D8ED-3A908DC9FD5B}"/>
              </a:ext>
            </a:extLst>
          </p:cNvPr>
          <p:cNvSpPr/>
          <p:nvPr/>
        </p:nvSpPr>
        <p:spPr>
          <a:xfrm>
            <a:off x="10270273" y="468352"/>
            <a:ext cx="705179" cy="245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 descr="Endoscopie Digestiva Superioara (Stomac)| DigestMed">
            <a:extLst>
              <a:ext uri="{FF2B5EF4-FFF2-40B4-BE49-F238E27FC236}">
                <a16:creationId xmlns:a16="http://schemas.microsoft.com/office/drawing/2014/main" id="{31FB5F86-756F-31D2-4BA5-E3485E05DD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15" y="1193673"/>
            <a:ext cx="2782272" cy="1918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2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ME PREVENIRE L'OSTEOPOROSI?">
            <a:extLst>
              <a:ext uri="{FF2B5EF4-FFF2-40B4-BE49-F238E27FC236}">
                <a16:creationId xmlns:a16="http://schemas.microsoft.com/office/drawing/2014/main" id="{8EFB0339-E8BF-AAE9-D3F0-621E3A98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97" y="2527793"/>
            <a:ext cx="2100146" cy="15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D5609F-8E15-58F1-9BCE-D0560C221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86603"/>
            <a:ext cx="4782217" cy="19719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B6F940-AD56-5C35-F113-81295901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45" y="4679940"/>
            <a:ext cx="3676992" cy="21016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529323-A3CE-290D-B6EC-8A378C7B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85" y="2486722"/>
            <a:ext cx="2567816" cy="2564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203970-E72D-CBEF-BD38-C71674BB1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320" y="3037528"/>
            <a:ext cx="2213040" cy="14631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863A53-71CC-51E0-58B7-F4525B4F3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997" y="4744307"/>
            <a:ext cx="4675160" cy="19729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E97054-44FC-A9CA-E2A8-54C16AF2A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490"/>
          <a:stretch/>
        </p:blipFill>
        <p:spPr>
          <a:xfrm>
            <a:off x="5670761" y="1840259"/>
            <a:ext cx="4606496" cy="1829184"/>
          </a:xfrm>
          <a:prstGeom prst="rect">
            <a:avLst/>
          </a:prstGeom>
        </p:spPr>
      </p:pic>
      <p:pic>
        <p:nvPicPr>
          <p:cNvPr id="6146" name="Picture 2" descr="¿Qué riesgos tiene la obesidad en la adolescencia?">
            <a:extLst>
              <a:ext uri="{FF2B5EF4-FFF2-40B4-BE49-F238E27FC236}">
                <a16:creationId xmlns:a16="http://schemas.microsoft.com/office/drawing/2014/main" id="{5D6A3AC4-19C7-B2BA-741C-9344E37E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57" y="274762"/>
            <a:ext cx="2921970" cy="164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ustração de menopausa de design plano desenhado à mão | Vetor Grátis">
            <a:extLst>
              <a:ext uri="{FF2B5EF4-FFF2-40B4-BE49-F238E27FC236}">
                <a16:creationId xmlns:a16="http://schemas.microsoft.com/office/drawing/2014/main" id="{1C8BFEB5-7468-37A1-4EBC-4063F799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37" y="3997728"/>
            <a:ext cx="2585510" cy="258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45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cartone animato, Animazione, Personaggio immaginario, Viso umano&#10;&#10;Il contenuto generato dall'IA potrebbe non essere corretto.">
            <a:extLst>
              <a:ext uri="{FF2B5EF4-FFF2-40B4-BE49-F238E27FC236}">
                <a16:creationId xmlns:a16="http://schemas.microsoft.com/office/drawing/2014/main" id="{A57C1BE4-BF84-BAF4-0168-3E66C63E3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" y="2695322"/>
            <a:ext cx="6369631" cy="3184816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74E4D9-86CC-5CB3-A430-1C7166F86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893937"/>
            <a:ext cx="5115639" cy="68589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D306024-864B-43D8-BA7C-81D2D2CF1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974" y="2338666"/>
            <a:ext cx="5010849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6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3EEBFE-8EC2-14BD-3935-3624BF8A0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55B9CA-3758-09A8-E7BB-7E04A00A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8" y="403307"/>
            <a:ext cx="4591691" cy="159089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AE3DFB3-36CD-C9D0-6072-2433FB36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386" y="2462615"/>
            <a:ext cx="7472692" cy="420338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A2EB3DF-8929-3FF4-915E-8D86C199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9132" y="3503888"/>
            <a:ext cx="4133108" cy="3162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8C102F7-1D94-E479-7414-541FA1A3D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326" y="3775333"/>
            <a:ext cx="3638539" cy="21430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C321FB-6FDC-7547-F980-09C431F9E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85152">
            <a:off x="7807413" y="395845"/>
            <a:ext cx="3776547" cy="2832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654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schizzo, disegno, illustrazione, clipart&#10;&#10;Il contenuto generato dall'IA potrebbe non essere corretto.">
            <a:extLst>
              <a:ext uri="{FF2B5EF4-FFF2-40B4-BE49-F238E27FC236}">
                <a16:creationId xmlns:a16="http://schemas.microsoft.com/office/drawing/2014/main" id="{A4717E70-6763-A3EB-0BD8-03C87C010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858" y="3051349"/>
            <a:ext cx="3178059" cy="3178059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68D748-DAC0-C01E-0F3C-6F6732A97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560515"/>
            <a:ext cx="4163006" cy="136226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477A05-D573-9D3D-BF50-AB7FA4212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03" y="2932809"/>
            <a:ext cx="2693020" cy="359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D5EA80F-A581-9AA4-2649-2F4343F4E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783" y="2064448"/>
            <a:ext cx="2693020" cy="359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5761E93-EBA2-7571-979A-A5CFAF118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942278"/>
            <a:ext cx="25717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0564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932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BDA98A7-9E47-D2E9-C6E9-E94B8AB16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910"/>
          <a:stretch/>
        </p:blipFill>
        <p:spPr>
          <a:xfrm>
            <a:off x="545549" y="237114"/>
            <a:ext cx="7599419" cy="638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magine che contiene dito, Linguaggio dei segni, mano&#10;&#10;Il contenuto generato dall'IA potrebbe non essere corretto.">
            <a:extLst>
              <a:ext uri="{FF2B5EF4-FFF2-40B4-BE49-F238E27FC236}">
                <a16:creationId xmlns:a16="http://schemas.microsoft.com/office/drawing/2014/main" id="{14B2AA64-7CD9-A219-FC34-B7FE65C31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78" y="2819400"/>
            <a:ext cx="3369992" cy="336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7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36F4727-C68E-87A6-2C82-DF927E2FE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548" y="1797306"/>
            <a:ext cx="4749196" cy="5310076"/>
          </a:xfrm>
          <a:prstGeom prst="rect">
            <a:avLst/>
          </a:prstGeom>
        </p:spPr>
      </p:pic>
      <p:sp>
        <p:nvSpPr>
          <p:cNvPr id="6" name="Titolo 2">
            <a:extLst>
              <a:ext uri="{FF2B5EF4-FFF2-40B4-BE49-F238E27FC236}">
                <a16:creationId xmlns:a16="http://schemas.microsoft.com/office/drawing/2014/main" id="{E381DC53-38F8-D1ED-0762-400FD70D34C3}"/>
              </a:ext>
            </a:extLst>
          </p:cNvPr>
          <p:cNvSpPr txBox="1">
            <a:spLocks/>
          </p:cNvSpPr>
          <p:nvPr/>
        </p:nvSpPr>
        <p:spPr>
          <a:xfrm>
            <a:off x="5641389" y="-1336370"/>
            <a:ext cx="6121123" cy="3227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spc="-50" baseline="0">
                <a:solidFill>
                  <a:srgbClr val="374D8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5400">
                <a:solidFill>
                  <a:srgbClr val="F3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Grazie e …</a:t>
            </a:r>
            <a:br>
              <a:rPr lang="it-IT" sz="5400">
                <a:solidFill>
                  <a:srgbClr val="F3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</a:br>
            <a:r>
              <a:rPr lang="it-IT" sz="5400">
                <a:solidFill>
                  <a:srgbClr val="F370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Buona lettura!!!</a:t>
            </a:r>
            <a:endParaRPr lang="it-IT" sz="5400" dirty="0">
              <a:solidFill>
                <a:srgbClr val="F370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A98DBB4-E783-4DFA-8F24-0012007B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Raccomandazioni nutrizionali in chirurgia bariatrica – maggio 2025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7511E6-63E1-B907-1A84-421FDE655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9364" y="2120899"/>
            <a:ext cx="6265718" cy="4342245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nuove raccomandazioni nutrizionali SICOB-ADI-SIO rappresentano un aggiornamento scientifico e al contempo didattico della precedente versione del 2015. </a:t>
            </a:r>
          </a:p>
          <a:p>
            <a:pPr marL="0" indent="0" algn="ctr">
              <a:buNone/>
            </a:pPr>
            <a:endParaRPr lang="it-IT" i="1" dirty="0"/>
          </a:p>
          <a:p>
            <a:pPr marL="0" indent="0" algn="ctr">
              <a:buNone/>
            </a:pPr>
            <a:r>
              <a:rPr lang="it-IT" i="1" dirty="0"/>
              <a:t>E’ stato creato a partire dall’ottobre 2023 un tavolo nazionale di ‘addetti ai lavori’ scegliendo più di cinquanta professionisti di elevata esperienza in ambito nutrizionale bariatrico, rappresentati in modo omogeneo per regioni e per qualifica (medici, dietisti e biologi), con l’ausilio di Revisori scelti fra i massimi esponenti societari.</a:t>
            </a:r>
          </a:p>
          <a:p>
            <a:pPr marL="0" indent="0" algn="ctr">
              <a:buNone/>
            </a:pPr>
            <a:r>
              <a:rPr lang="it-IT" i="1" dirty="0"/>
              <a:t> </a:t>
            </a:r>
          </a:p>
          <a:p>
            <a:pPr marL="0" indent="0" algn="ctr">
              <a:buNone/>
            </a:pPr>
            <a:r>
              <a:rPr lang="it-IT" b="1" i="1" dirty="0"/>
              <a:t>Il lavoro è stato intenso ed estremamente partecipato , basandosi sull’analisi delle più recenti linee guida in ambito nutrizionale e sull’esperienza dei professionisti e dei Centri Multidisciplinari di afferenza. 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1A7DC22-BAB3-0302-9725-6367A99E5A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D27028-6D2B-2D61-2506-4EAFA0FA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9" r="14261"/>
          <a:stretch/>
        </p:blipFill>
        <p:spPr>
          <a:xfrm>
            <a:off x="1036318" y="1737360"/>
            <a:ext cx="3961709" cy="49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CB1221-8F10-DC90-2F79-1314BBD4D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8" y="1059872"/>
            <a:ext cx="10058400" cy="5621483"/>
          </a:xfrm>
        </p:spPr>
        <p:txBody>
          <a:bodyPr>
            <a:normAutofit/>
          </a:bodyPr>
          <a:lstStyle/>
          <a:p>
            <a:r>
              <a:rPr lang="it-IT" dirty="0"/>
              <a:t>Come il precedente il volume, nasce dall’intento di poter disporre di un manuale d’uso per chi si occupa di chirurgia bariatrica e necessita di una guida per la gestione nutrizionale </a:t>
            </a:r>
            <a:r>
              <a:rPr lang="it-IT" dirty="0" err="1"/>
              <a:t>pre</a:t>
            </a:r>
            <a:r>
              <a:rPr lang="it-IT" dirty="0"/>
              <a:t> e post chirurgica del paziente grave obeso candidato alla chirurgia bariatrica. </a:t>
            </a:r>
          </a:p>
          <a:p>
            <a:r>
              <a:rPr lang="it-IT" dirty="0"/>
              <a:t>La valutazione nutrizionale </a:t>
            </a:r>
            <a:r>
              <a:rPr lang="it-IT" dirty="0" err="1"/>
              <a:t>pre</a:t>
            </a:r>
            <a:r>
              <a:rPr lang="it-IT" dirty="0"/>
              <a:t> chirurgica, l’attento follow up, la terapia dietetica mirata e la giusta supplementazione permettono di ottenere il massimo beneficio con il minimo rischio nutrizionale in un paziente fragile come il paziente affetto da grave obesità. </a:t>
            </a:r>
          </a:p>
          <a:p>
            <a:r>
              <a:rPr lang="it-IT" dirty="0"/>
              <a:t>Il volume cerca di trattare tutte le tematiche legate al percorso bariatrico non dimenticando la parte culinaria con ricette specificatamente studiate per le esigenze bariatriche. </a:t>
            </a:r>
          </a:p>
          <a:p>
            <a:r>
              <a:rPr lang="it-IT" dirty="0"/>
              <a:t>L’idea è nata non solo dalle crescenti novità in ambito nutrizionale nel paziente bariatrico, ma anche e soprattutto dalla necessità dei professionisti che si occupano di nutrizione clinica di formarsi al meglio e di aggiornarsi ricevendo una linea di indirizzo e di ‘buona pratica’ comune dettata dalle società di riferimento. </a:t>
            </a:r>
          </a:p>
          <a:p>
            <a:r>
              <a:rPr lang="it-IT" b="1" dirty="0"/>
              <a:t>Il prodotto finale è un manuale utile e fruibile di ‘good clinical practice’ , indispensabile ausilio per la formazione di esperti in ambito nutrizionale bariatrico ed interdisciplinare. </a:t>
            </a:r>
          </a:p>
        </p:txBody>
      </p:sp>
    </p:spTree>
    <p:extLst>
      <p:ext uri="{BB962C8B-B14F-4D97-AF65-F5344CB8AC3E}">
        <p14:creationId xmlns:p14="http://schemas.microsoft.com/office/powerpoint/2010/main" val="1079998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E1CE8-62E4-F2FE-0B73-6E2D0B7C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856711" cy="1450757"/>
          </a:xfrm>
        </p:spPr>
        <p:txBody>
          <a:bodyPr/>
          <a:lstStyle/>
          <a:p>
            <a:r>
              <a:rPr lang="it-IT" dirty="0"/>
              <a:t>Gli autori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047480-CF99-1124-7D30-9656F0515D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F4847D-BDA5-D9CD-8ED3-2AF2893A5D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6E8588-186E-0323-2930-8A45417DE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34" y="1737360"/>
            <a:ext cx="5039422" cy="49995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CE36534-99E8-DC4D-A3F9-5788D2F25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255" y="143301"/>
            <a:ext cx="4935290" cy="65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6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8ECFFD-33AC-C66B-A626-36169096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136F5B-0025-0A51-82C1-0F26FECB89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BE33F3-BB7D-56EC-0E1A-C2D665B087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A79D85-A7F4-441F-1846-A143F0A5D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24" y="171360"/>
            <a:ext cx="5391956" cy="65152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F412D5-1AEB-5C85-9F53-4644295EC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8962"/>
            <a:ext cx="5714544" cy="41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C30C8-3E96-E1CE-D471-2E6B8BA9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744" y="97568"/>
            <a:ext cx="10058400" cy="1450757"/>
          </a:xfrm>
        </p:spPr>
        <p:txBody>
          <a:bodyPr/>
          <a:lstStyle/>
          <a:p>
            <a:r>
              <a:rPr lang="it-IT" dirty="0"/>
              <a:t>I revisori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B7B381-1970-9127-DE1F-79AA2EB257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1F997A0-08C3-409E-968C-8A599A9DEF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13470" y="1288270"/>
            <a:ext cx="3009086" cy="4707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BD7F14B-6375-E515-77F3-95B2DB216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72" y="1981934"/>
            <a:ext cx="4884757" cy="332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CEB116F-D158-38AA-CB9C-CAEF72AF8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007" y="2873475"/>
            <a:ext cx="35718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25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9A940461-5C38-9F64-AC0D-30418F9E3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96262" y="2861943"/>
            <a:ext cx="3833392" cy="23167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DF28CF-C950-3BDE-4055-A951582D0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71" y="462075"/>
            <a:ext cx="4324954" cy="14670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8F950E-08A6-D448-844B-E03CA9AB6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89325"/>
            <a:ext cx="5334559" cy="33678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1DF38E-A4B8-D001-D890-0B95A005A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54" y="5623980"/>
            <a:ext cx="8453295" cy="9888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A8F074-479D-7883-C5E9-2B657E36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81" y="2086963"/>
            <a:ext cx="5458120" cy="3052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6770475-CD18-ABFB-16F2-BC8A83E48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1" y="3418701"/>
            <a:ext cx="2307030" cy="23996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7DFFBC0-4827-281F-84F3-AF3CCAFAA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3097" y="5139174"/>
            <a:ext cx="3702627" cy="1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1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64B15920-AC23-2769-B78C-86C55FA184EC}"/>
              </a:ext>
            </a:extLst>
          </p:cNvPr>
          <p:cNvGrpSpPr/>
          <p:nvPr/>
        </p:nvGrpSpPr>
        <p:grpSpPr>
          <a:xfrm>
            <a:off x="6597324" y="52618"/>
            <a:ext cx="2012771" cy="1887044"/>
            <a:chOff x="4125021" y="734331"/>
            <a:chExt cx="3206882" cy="2386989"/>
          </a:xfrm>
        </p:grpSpPr>
        <p:pic>
          <p:nvPicPr>
            <p:cNvPr id="4098" name="Picture 2" descr="Buy Wegovy: The Appetite Suppressant for Weight Loss">
              <a:extLst>
                <a:ext uri="{FF2B5EF4-FFF2-40B4-BE49-F238E27FC236}">
                  <a16:creationId xmlns:a16="http://schemas.microsoft.com/office/drawing/2014/main" id="{B3B44B19-7936-B4F0-61EF-82500085D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90" b="5676"/>
            <a:stretch/>
          </p:blipFill>
          <p:spPr bwMode="auto">
            <a:xfrm>
              <a:off x="4125021" y="734331"/>
              <a:ext cx="3206882" cy="238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454778DA-8F3E-42D8-4A93-3D2897455789}"/>
                </a:ext>
              </a:extLst>
            </p:cNvPr>
            <p:cNvSpPr/>
            <p:nvPr/>
          </p:nvSpPr>
          <p:spPr>
            <a:xfrm rot="1349618">
              <a:off x="5367359" y="1436546"/>
              <a:ext cx="814095" cy="4362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1EAF3287-5360-5FD3-00FF-20C2F6B6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548" y="369989"/>
            <a:ext cx="4324954" cy="15527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D50D8E-8502-4857-4410-7ACC668845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1" r="1610" b="5554"/>
          <a:stretch/>
        </p:blipFill>
        <p:spPr>
          <a:xfrm>
            <a:off x="399670" y="2221532"/>
            <a:ext cx="7605132" cy="16471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7C1AD9-E4B7-A6D8-5B8C-D78DBC433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838" y="602166"/>
            <a:ext cx="3479948" cy="43935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9E278AB-F84B-2A95-19DD-F85B68A06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39" y="3964999"/>
            <a:ext cx="2547953" cy="286586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2BED184-A987-7F7F-BB99-AFF31BFAD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9854" y="4265126"/>
            <a:ext cx="5153744" cy="2324424"/>
          </a:xfrm>
          <a:prstGeom prst="rect">
            <a:avLst/>
          </a:prstGeom>
        </p:spPr>
      </p:pic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F4D0A3EF-CDA5-5FCB-A9F6-5E5AF8695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7887CE-FE26-9B1D-1153-C5C9381DD7D1}"/>
              </a:ext>
            </a:extLst>
          </p:cNvPr>
          <p:cNvSpPr txBox="1"/>
          <p:nvPr/>
        </p:nvSpPr>
        <p:spPr>
          <a:xfrm>
            <a:off x="8787160" y="5268927"/>
            <a:ext cx="3235626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Terapia antibiotica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Terapia antitrombotica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Profilassi calcolosi colecistica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FC02FE-4A44-CE49-F31E-B38EEA6C3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3252" y="739302"/>
            <a:ext cx="1777280" cy="15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0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799FCC-599E-19F9-9D1E-86D259BE3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ACD5C3-FEC1-FC7A-C997-8560AACB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83" y="423938"/>
            <a:ext cx="4429743" cy="12860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93DFC8-200A-79BA-2C81-56FDAD3A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6" y="1776100"/>
            <a:ext cx="5897274" cy="24398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AEF3D4-CC0E-C0D4-5F4B-4E943187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593" y="307836"/>
            <a:ext cx="5274590" cy="4006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B1A4B4-54D3-BAA2-0951-E0CB6655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005" y="4850988"/>
            <a:ext cx="8422510" cy="125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RAS POIS">
            <a:extLst>
              <a:ext uri="{FF2B5EF4-FFF2-40B4-BE49-F238E27FC236}">
                <a16:creationId xmlns:a16="http://schemas.microsoft.com/office/drawing/2014/main" id="{629A66F7-6EBE-F25F-CFA2-A985183A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67" y="4629053"/>
            <a:ext cx="3202828" cy="12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966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1_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38</TotalTime>
  <Words>354</Words>
  <Application>Microsoft Office PowerPoint</Application>
  <PresentationFormat>Widescreen</PresentationFormat>
  <Paragraphs>24</Paragraphs>
  <Slides>17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Bradley Hand ITC</vt:lpstr>
      <vt:lpstr>Calibri</vt:lpstr>
      <vt:lpstr>Wingdings</vt:lpstr>
      <vt:lpstr>RetrospectVTI</vt:lpstr>
      <vt:lpstr>1_RetrospectVTI</vt:lpstr>
      <vt:lpstr>Presentazione standard di PowerPoint</vt:lpstr>
      <vt:lpstr>Raccomandazioni nutrizionali in chirurgia bariatrica – maggio 2025</vt:lpstr>
      <vt:lpstr>Presentazione standard di PowerPoint</vt:lpstr>
      <vt:lpstr>Gli autori</vt:lpstr>
      <vt:lpstr>Presentazione standard di PowerPoint</vt:lpstr>
      <vt:lpstr>I revisori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Ilenia Grandone</cp:lastModifiedBy>
  <cp:revision>8</cp:revision>
  <dcterms:created xsi:type="dcterms:W3CDTF">2022-02-27T17:36:31Z</dcterms:created>
  <dcterms:modified xsi:type="dcterms:W3CDTF">2026-01-15T18:29:55Z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